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74" r:id="rId7"/>
    <p:sldId id="267" r:id="rId8"/>
    <p:sldId id="275" r:id="rId9"/>
    <p:sldId id="276" r:id="rId10"/>
    <p:sldId id="277" r:id="rId11"/>
    <p:sldId id="268" r:id="rId12"/>
    <p:sldId id="269" r:id="rId13"/>
    <p:sldId id="27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4E0B0-09E5-4EAD-95BF-87B75D27ED62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E6DD-A43C-4FF2-B674-8BB723EC1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F2683-A4F5-41DF-B217-2223D76E869F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441B1-B1BB-4C18-8B5F-DCF89A122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AA0F-200D-4CFE-889F-070E8CFCF1A8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D5693-0C95-49BF-BB75-717C0148A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17324-3230-41EB-9B98-C7B0BB30C598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138F4-EF0D-4B94-8EE6-2785919B1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CF14B-A405-417E-AB20-42CE9C16E6F5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B815-D8FB-406C-A84B-76793D7DF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2F473-D0BE-4181-9277-EBBC9417D1FA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076C-4CD6-4257-8913-D8623840E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4268-10CF-40B8-9A0C-1A631A114F33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28533-31C9-4292-A701-4BB7DA676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55919-EA9E-4CDC-8169-CF379064206A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C56D5-B6AB-425E-BD54-38E628273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A840C-347A-42C6-A4B2-202303FFC89C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2BCE1-5CAF-43CA-9F13-83B59AB37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D9EBC-0C19-4BFC-989B-30D4AC5A3ED2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42490-46D1-49CC-A3D3-642CD461A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F4BD-06D9-44F0-888A-1A045DEDE443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677AA-0330-4D60-B9E3-572258004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1AE8A-9B48-4D6E-BD58-8E2CD0BB203A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6EFA5-6346-44C9-9BED-9C8FE8434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4455-9562-4DA2-8B04-244EED53194E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82B2F-DD10-4B98-8F50-8487D6320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B611-A78A-424D-AF08-7513FD4B9443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8B72-F6AA-4605-BFD3-23EA96976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70B8E-E914-40A0-83E6-8D41AB7276B3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2EB62-1EA0-4DF5-BF2A-BA35688D8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2A3C8-9AEB-4E8C-A2F4-F33B5C768C2A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20778-281E-4DCF-B12C-A8318BC03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6590D0-ABE5-4169-AB0F-CFC0EA5BE2FE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168D27-6194-4B93-933E-FDF1C91E6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  <p:sldLayoutId id="2147483664" r:id="rId1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21079967">
            <a:off x="780775" y="1949036"/>
            <a:ext cx="3452813" cy="2012731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«Развитие творческих способностей детей среднего дошкольного возраста через сказку</a:t>
            </a:r>
            <a:r>
              <a:rPr lang="ru-RU" sz="2000" b="1" dirty="0" smtClean="0">
                <a:solidFill>
                  <a:srgbClr val="FF0000"/>
                </a:solidFill>
              </a:rPr>
              <a:t>».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endParaRPr lang="ru-RU" sz="2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21079967">
            <a:off x="4847955" y="1589436"/>
            <a:ext cx="3452813" cy="2012731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2000" i="1" dirty="0" smtClean="0">
                <a:latin typeface="+mj-lt"/>
              </a:rPr>
              <a:t>Моисеева Людмила Викторовна</a:t>
            </a:r>
          </a:p>
          <a:p>
            <a:pPr algn="ctr"/>
            <a:r>
              <a:rPr lang="ru-RU" sz="2000" i="1" dirty="0" smtClean="0">
                <a:latin typeface="+mj-lt"/>
              </a:rPr>
              <a:t>педагог-психолог         МБДОУ №12 «Октябрёнок»</a:t>
            </a:r>
            <a:endParaRPr lang="ru-RU" sz="2000" i="1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78" y="1484784"/>
            <a:ext cx="3429000" cy="34290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10" y="1484784"/>
            <a:ext cx="3429000" cy="342900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7704856" cy="169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сказкам.</a:t>
            </a:r>
          </a:p>
          <a:p>
            <a:pPr>
              <a:lnSpc>
                <a:spcPct val="80000"/>
              </a:lnSpc>
              <a:spcBef>
                <a:spcPts val="575"/>
              </a:spcBef>
              <a:spcAft>
                <a:spcPts val="0"/>
              </a:spcAft>
            </a:pPr>
            <a:endParaRPr lang="ru-RU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ru-RU" sz="2400" dirty="0" smtClean="0">
              <a:latin typeface="+mn-lt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ru-RU" sz="2400" dirty="0">
              <a:effectLst/>
              <a:latin typeface="+mn-lt"/>
            </a:endParaRPr>
          </a:p>
          <a:p>
            <a:pPr marL="342900" indent="-342900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2400" dirty="0">
              <a:effectLst/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3497" y="883256"/>
            <a:ext cx="212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Сказка «Колобок»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883256"/>
            <a:ext cx="26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Сказка «Курочка Ряба»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590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395536" y="476672"/>
            <a:ext cx="72008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Дидактические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 игры по мотивам сказок.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2400" b="1" baseline="0" dirty="0">
              <a:solidFill>
                <a:srgbClr val="0070C0"/>
              </a:solidFill>
              <a:latin typeface="+mn-lt"/>
            </a:endParaRPr>
          </a:p>
          <a:p>
            <a:pPr lvl="0">
              <a:spcBef>
                <a:spcPct val="20000"/>
              </a:spcBef>
              <a:defRPr/>
            </a:pPr>
            <a:r>
              <a:rPr lang="ru-RU" sz="2400" dirty="0"/>
              <a:t>«Шкатулка со сказками», «Путешествие в сказку», «Придумай продолжение сказки», «Чудесное превращение точки», которые развивают фантазию, воображение, учат пользоваться предметами-заместителями</a:t>
            </a:r>
            <a:r>
              <a:rPr lang="ru-RU" sz="2400" dirty="0" smtClean="0"/>
              <a:t>.</a:t>
            </a:r>
          </a:p>
          <a:p>
            <a:pPr lvl="0">
              <a:spcBef>
                <a:spcPct val="20000"/>
              </a:spcBef>
              <a:defRPr/>
            </a:pPr>
            <a:endParaRPr lang="ru-RU" sz="2400" dirty="0"/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«Прочтение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» сказки по картинкам. </a:t>
            </a:r>
            <a:br>
              <a:rPr lang="ru-RU" sz="2400" b="1" dirty="0">
                <a:solidFill>
                  <a:srgbClr val="0070C0"/>
                </a:solidFill>
                <a:latin typeface="+mn-lt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22" y="4214640"/>
            <a:ext cx="2328307" cy="24127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84326"/>
            <a:ext cx="2376264" cy="24430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8229600" cy="5616624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0070C0"/>
                </a:solidFill>
              </a:rPr>
              <a:t>П</a:t>
            </a:r>
            <a:r>
              <a:rPr lang="ru-RU" sz="1800" b="1" i="1" dirty="0" smtClean="0">
                <a:solidFill>
                  <a:srgbClr val="0070C0"/>
                </a:solidFill>
              </a:rPr>
              <a:t>ринципы </a:t>
            </a:r>
            <a:r>
              <a:rPr lang="ru-RU" sz="1800" b="1" i="1" dirty="0">
                <a:solidFill>
                  <a:srgbClr val="0070C0"/>
                </a:solidFill>
              </a:rPr>
              <a:t>развития детского воображения:</a:t>
            </a:r>
          </a:p>
          <a:p>
            <a:r>
              <a:rPr lang="ru-RU" sz="1800" dirty="0"/>
              <a:t>Помогайте ребенку развивать свои способности, ведь задатки творческого мышления есть у любого ребенка.</a:t>
            </a:r>
          </a:p>
          <a:p>
            <a:r>
              <a:rPr lang="ru-RU" sz="1800" dirty="0"/>
              <a:t>У каждого малыша формируется свой «воображаемый» мир. Это не какая-то фантастическая страна, придуманная им. Детское воображение формируется его привычками и событиями жизни.</a:t>
            </a:r>
          </a:p>
          <a:p>
            <a:r>
              <a:rPr lang="ru-RU" sz="1800" dirty="0"/>
              <a:t>Поощряйте проявление творческих «порывов», будь то рисунок, простейшая поделка из пластилина или выдуманная мелодия. </a:t>
            </a:r>
            <a:r>
              <a:rPr lang="ru-RU" sz="1800" dirty="0" smtClean="0"/>
              <a:t>Учите </a:t>
            </a:r>
            <a:r>
              <a:rPr lang="ru-RU" sz="1800" dirty="0"/>
              <a:t>малыша стремиться к совершенству.</a:t>
            </a:r>
          </a:p>
          <a:p>
            <a:r>
              <a:rPr lang="ru-RU" sz="1800" dirty="0"/>
              <a:t>Учитывайте возраст малыша. Начиная с трех лет, дети переходят от предметных игр к образным, предметно-ролевым. А начиная с шести-семи - воображение ребенка уже сформировано как полноценный эмоциональный и психический процесс.</a:t>
            </a:r>
          </a:p>
          <a:p>
            <a:pPr marL="0" indent="0" algn="ctr">
              <a:buNone/>
            </a:pPr>
            <a:r>
              <a:rPr lang="ru-RU" sz="1800" dirty="0"/>
              <a:t>С</a:t>
            </a:r>
            <a:r>
              <a:rPr lang="ru-RU" sz="1800" dirty="0" smtClean="0"/>
              <a:t>казки </a:t>
            </a:r>
            <a:r>
              <a:rPr lang="ru-RU" sz="1800" dirty="0"/>
              <a:t>для детей имеют огромное значение, особенно в развитии воображения и творческого мышления. Используя различные методы и приемы, радуйтесь успехам детей в познании житейской мудрости и духовном росте. </a:t>
            </a:r>
            <a:r>
              <a:rPr lang="ru-RU" sz="1800" dirty="0" smtClean="0"/>
              <a:t> </a:t>
            </a:r>
          </a:p>
          <a:p>
            <a:pPr>
              <a:buFont typeface="Arial" charset="0"/>
              <a:buNone/>
            </a:pPr>
            <a:r>
              <a:rPr lang="ru-RU" b="1" dirty="0" smtClean="0"/>
              <a:t>					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Фантазируйте вместе и верьте в чудеса!</a:t>
            </a:r>
          </a:p>
        </p:txBody>
      </p:sp>
      <p:pic>
        <p:nvPicPr>
          <p:cNvPr id="6" name="Рисунок 5" descr="http://printonic.ru/uploads/images/2016/04/15/img_5710aa2b57948.jpg"/>
          <p:cNvPicPr/>
          <p:nvPr/>
        </p:nvPicPr>
        <p:blipFill rotWithShape="1">
          <a:blip r:embed="rId2"/>
          <a:srcRect l="18421" t="6377" r="8398" b="14314"/>
          <a:stretch/>
        </p:blipFill>
        <p:spPr bwMode="auto">
          <a:xfrm>
            <a:off x="2123728" y="1720208"/>
            <a:ext cx="4663440" cy="386903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https://img1.picmix.com/output/stamp/normal/8/6/7/0/340768_64cf9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2852936"/>
            <a:ext cx="21930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5432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62068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1520" y="332656"/>
            <a:ext cx="741682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Духовная жизнь ребенка полна лишь тогда, когда он живет в мире сказок, творчества, воображения, фантазии, а без этого он засушенный цветок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В.Сухомлинский</a:t>
            </a:r>
            <a:endParaRPr lang="ru-RU" sz="20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Picture 2" descr="C:\Users\Пиликан\Desktop\Для презентаций\театр\mult3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2047724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5" descr="C:\Users\Пиликан\Desktop\Для презентаций\театр\0_6beea_46230847_XL[1].png"/>
          <p:cNvPicPr>
            <a:picLocks noChangeAspect="1" noChangeArrowheads="1"/>
          </p:cNvPicPr>
          <p:nvPr/>
        </p:nvPicPr>
        <p:blipFill rotWithShape="1">
          <a:blip r:embed="rId3" cstate="print"/>
          <a:srcRect l="41021" t="3036" r="962" b="-3036"/>
          <a:stretch/>
        </p:blipFill>
        <p:spPr bwMode="auto">
          <a:xfrm>
            <a:off x="2699792" y="2420888"/>
            <a:ext cx="2130552" cy="4155483"/>
          </a:xfrm>
          <a:prstGeom prst="rect">
            <a:avLst/>
          </a:prstGeom>
          <a:noFill/>
        </p:spPr>
      </p:pic>
      <p:pic>
        <p:nvPicPr>
          <p:cNvPr id="6" name="Picture 3" descr="C:\Users\Пиликан\Desktop\Для презентаций\театр\1169754-d1b38957da671ca0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348880"/>
            <a:ext cx="2088232" cy="29022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7489080" cy="792162"/>
          </a:xfrm>
        </p:spPr>
        <p:txBody>
          <a:bodyPr/>
          <a:lstStyle/>
          <a:p>
            <a:r>
              <a:rPr lang="ru-RU" sz="2400" dirty="0" smtClean="0"/>
              <a:t>Методы и приёмы, используемые для развития </a:t>
            </a:r>
            <a:br>
              <a:rPr lang="ru-RU" sz="2400" dirty="0" smtClean="0"/>
            </a:br>
            <a:r>
              <a:rPr lang="ru-RU" sz="2400" dirty="0" smtClean="0"/>
              <a:t>творческого воображения.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Игры – беседы с персонажами сказок.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3848" y="17728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Карточки - символы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691544" y="2640795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246653" y="264079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06890" y="2640795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67127" y="264079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26963" y="2640795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148744" y="3589338"/>
            <a:ext cx="0" cy="559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703853" y="3589338"/>
            <a:ext cx="0" cy="593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264090" y="3589337"/>
            <a:ext cx="0" cy="593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824327" y="3589337"/>
            <a:ext cx="0" cy="559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484163" y="3589337"/>
            <a:ext cx="0" cy="559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3416" y="4220518"/>
            <a:ext cx="121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Радуюсь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918610" y="4221122"/>
            <a:ext cx="150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Мне жалко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419872" y="42173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Хочу помочь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004048" y="4224371"/>
            <a:ext cx="16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Справедливо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669848" y="4217364"/>
            <a:ext cx="186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Несправедливо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 animBg="1"/>
      <p:bldP spid="9" grpId="0" animBg="1"/>
      <p:bldP spid="10" grpId="0" animBg="1"/>
      <p:bldP spid="21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539750" y="260350"/>
            <a:ext cx="6562725" cy="633413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4" name="Rectangle 3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7992888" cy="50736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Творческие задания.</a:t>
            </a:r>
          </a:p>
          <a:p>
            <a:pPr marL="0" lvl="0" indent="0">
              <a:buNone/>
            </a:pPr>
            <a:endParaRPr lang="ru-RU" sz="2400" dirty="0" smtClean="0"/>
          </a:p>
          <a:p>
            <a:pPr marL="0" lvl="0" indent="0">
              <a:buNone/>
            </a:pPr>
            <a:r>
              <a:rPr lang="ru-RU" sz="2400" dirty="0" smtClean="0"/>
              <a:t>1. </a:t>
            </a:r>
            <a:r>
              <a:rPr lang="ru-RU" sz="2400" u="sng" dirty="0" smtClean="0"/>
              <a:t>К </a:t>
            </a:r>
            <a:r>
              <a:rPr lang="ru-RU" sz="2400" u="sng" dirty="0"/>
              <a:t>сказке «Курочка Ряба»: </a:t>
            </a:r>
            <a:r>
              <a:rPr lang="ru-RU" sz="2400" dirty="0"/>
              <a:t>«Придумаем продолжение сказки – добрая курочка снесла золотое яичко, но оно было волшебным...»</a:t>
            </a:r>
          </a:p>
          <a:p>
            <a:pPr marL="0" lvl="0" indent="0">
              <a:buNone/>
            </a:pPr>
            <a:r>
              <a:rPr lang="ru-RU" sz="2400" dirty="0" smtClean="0"/>
              <a:t>2. </a:t>
            </a:r>
            <a:r>
              <a:rPr lang="ru-RU" sz="2400" u="sng" dirty="0" smtClean="0"/>
              <a:t>К </a:t>
            </a:r>
            <a:r>
              <a:rPr lang="ru-RU" sz="2400" u="sng" dirty="0"/>
              <a:t>сказке «Три медведя»: </a:t>
            </a:r>
            <a:r>
              <a:rPr lang="ru-RU" sz="2400" dirty="0"/>
              <a:t>«Придумаем сказку наоборот </a:t>
            </a:r>
            <a:r>
              <a:rPr lang="ru-RU" sz="2400" dirty="0" smtClean="0"/>
              <a:t>– три медведя </a:t>
            </a:r>
            <a:r>
              <a:rPr lang="ru-RU" sz="2400" dirty="0"/>
              <a:t>заблудились и попали к девочке домой. </a:t>
            </a:r>
            <a:r>
              <a:rPr lang="ru-RU" sz="2400" dirty="0" smtClean="0"/>
              <a:t>    Дома </a:t>
            </a:r>
            <a:r>
              <a:rPr lang="ru-RU" sz="2400" dirty="0"/>
              <a:t>никого </a:t>
            </a:r>
            <a:r>
              <a:rPr lang="ru-RU" sz="2400" dirty="0" smtClean="0"/>
              <a:t>не было</a:t>
            </a:r>
            <a:r>
              <a:rPr lang="ru-RU" sz="2400" dirty="0"/>
              <a:t>, как повели себя медведи</a:t>
            </a:r>
            <a:r>
              <a:rPr lang="ru-RU" sz="2400" dirty="0" smtClean="0"/>
              <a:t>?».</a:t>
            </a:r>
          </a:p>
          <a:p>
            <a:pPr marL="0" lvl="0" indent="0">
              <a:buNone/>
            </a:pPr>
            <a:r>
              <a:rPr lang="ru-RU" sz="2400" dirty="0" smtClean="0"/>
              <a:t>3. </a:t>
            </a:r>
            <a:r>
              <a:rPr lang="ru-RU" sz="2400" u="sng" dirty="0"/>
              <a:t>Сказку «Лиса и журавль» </a:t>
            </a:r>
            <a:r>
              <a:rPr lang="ru-RU" sz="2400" dirty="0"/>
              <a:t>можно закончить тем, что персонажи остались добрыми </a:t>
            </a:r>
            <a:r>
              <a:rPr lang="ru-RU" sz="2400" dirty="0" smtClean="0"/>
              <a:t>друзьями.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395536" y="0"/>
            <a:ext cx="7715250" cy="922338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7200800" cy="492918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Метод придумывания новых названий для известных сказок.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Например</a:t>
            </a:r>
            <a:r>
              <a:rPr lang="ru-RU" sz="2400" dirty="0"/>
              <a:t>, для сказки «Рукавичка» можно придумать новые названия: «Дружный домик для зверей», «Как дед рукавичку потерял», «Происшествие в лесу». </a:t>
            </a:r>
            <a:br>
              <a:rPr lang="ru-RU" sz="2400" dirty="0"/>
            </a:br>
            <a:endParaRPr 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" r="3681" b="27320"/>
          <a:stretch/>
        </p:blipFill>
        <p:spPr>
          <a:xfrm>
            <a:off x="4716016" y="2941266"/>
            <a:ext cx="4294487" cy="38001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>
            <a:off x="395536" y="476672"/>
            <a:ext cx="72008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Постановка проблемного вопроса поискового характера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ru-RU" sz="2400" dirty="0">
              <a:latin typeface="+mn-lt"/>
            </a:endParaRPr>
          </a:p>
          <a:p>
            <a:r>
              <a:rPr lang="ru-RU" sz="2400" dirty="0"/>
              <a:t> </a:t>
            </a:r>
            <a:r>
              <a:rPr lang="ru-RU" sz="2400" dirty="0" smtClean="0"/>
              <a:t>1. «А </a:t>
            </a:r>
            <a:r>
              <a:rPr lang="ru-RU" sz="2400" dirty="0"/>
              <a:t>если бы людоед не превратился в мышку, как бы кот в сапогах оказался победителем?» </a:t>
            </a:r>
            <a:endParaRPr lang="ru-RU" sz="2400" dirty="0" smtClean="0"/>
          </a:p>
          <a:p>
            <a:endParaRPr lang="ru-RU" sz="2400" dirty="0"/>
          </a:p>
          <a:p>
            <a:pPr lvl="0"/>
            <a:r>
              <a:rPr lang="ru-RU" sz="2400" dirty="0"/>
              <a:t> </a:t>
            </a:r>
            <a:r>
              <a:rPr lang="ru-RU" sz="2400" dirty="0" smtClean="0"/>
              <a:t>2. «Вы </a:t>
            </a:r>
            <a:r>
              <a:rPr lang="ru-RU" sz="2400" dirty="0"/>
              <a:t>согласны, что эта лиса из сказки «Лиса, заяц и петух»? </a:t>
            </a:r>
            <a:r>
              <a:rPr lang="ru-RU" sz="2400" dirty="0" smtClean="0"/>
              <a:t>Почему вы </a:t>
            </a:r>
            <a:r>
              <a:rPr lang="ru-RU" sz="2400" dirty="0"/>
              <a:t>так решили?» </a:t>
            </a:r>
            <a:r>
              <a:rPr lang="ru-RU" sz="2400" dirty="0" smtClean="0"/>
              <a:t> </a:t>
            </a:r>
            <a:endParaRPr lang="ru-RU" sz="2400" dirty="0"/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503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395536" y="476672"/>
            <a:ext cx="72008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Игры-драматизации.</a:t>
            </a:r>
          </a:p>
          <a:p>
            <a:pPr lvl="0"/>
            <a:endParaRPr lang="ru-RU" sz="2000" b="1" dirty="0" smtClean="0"/>
          </a:p>
          <a:p>
            <a:pPr lvl="0"/>
            <a:r>
              <a:rPr lang="ru-RU" sz="2000" b="1" dirty="0" smtClean="0"/>
              <a:t>1 этап</a:t>
            </a:r>
            <a:r>
              <a:rPr lang="ru-RU" sz="2000" b="1" dirty="0"/>
              <a:t>. </a:t>
            </a:r>
            <a:r>
              <a:rPr lang="ru-RU" sz="2000" dirty="0"/>
              <a:t>Знакомство детей со сказкой (чтение, рассказывание, беседы,</a:t>
            </a:r>
            <a:br>
              <a:rPr lang="ru-RU" sz="2000" dirty="0"/>
            </a:br>
            <a:r>
              <a:rPr lang="ru-RU" sz="2000" dirty="0"/>
              <a:t>рассматривание иллюстраций). </a:t>
            </a:r>
          </a:p>
          <a:p>
            <a:pPr lvl="0"/>
            <a:r>
              <a:rPr lang="ru-RU" sz="2000" b="1" dirty="0" smtClean="0"/>
              <a:t>2 этап</a:t>
            </a:r>
            <a:r>
              <a:rPr lang="ru-RU" sz="2000" b="1" dirty="0"/>
              <a:t>. </a:t>
            </a:r>
            <a:r>
              <a:rPr lang="ru-RU" sz="2000" dirty="0"/>
              <a:t>Пересказ, настольный театр, подвижные игры с персонажами сказок.</a:t>
            </a:r>
          </a:p>
          <a:p>
            <a:pPr lvl="0"/>
            <a:r>
              <a:rPr lang="ru-RU" sz="2000" b="1" dirty="0" smtClean="0"/>
              <a:t>3 этап</a:t>
            </a:r>
            <a:r>
              <a:rPr lang="ru-RU" sz="2000" b="1" dirty="0"/>
              <a:t>. </a:t>
            </a:r>
            <a:r>
              <a:rPr lang="ru-RU" sz="2000" dirty="0"/>
              <a:t>Отражение эмоционального отношения ребёнка к художественному произведению через лепку, рисование, конструирование, изготовление атрибутов к драматизации</a:t>
            </a:r>
            <a:r>
              <a:rPr lang="ru-RU" sz="2000" dirty="0" smtClean="0"/>
              <a:t>.</a:t>
            </a:r>
          </a:p>
          <a:p>
            <a:pPr lvl="0"/>
            <a:r>
              <a:rPr lang="ru-RU" sz="2000" b="1" dirty="0"/>
              <a:t>4</a:t>
            </a:r>
            <a:r>
              <a:rPr lang="ru-RU" sz="2000" dirty="0"/>
              <a:t>.</a:t>
            </a:r>
            <a:r>
              <a:rPr lang="ru-RU" sz="2000" b="1" dirty="0"/>
              <a:t> этап. </a:t>
            </a:r>
            <a:r>
              <a:rPr lang="ru-RU" sz="2000" dirty="0"/>
              <a:t>Разыгрывание сюжета сказки. Оформление настольного театра, изготовление домиков из картона, фигур животных.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92696"/>
            <a:ext cx="7704856" cy="494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Моделирование сказок.</a:t>
            </a:r>
          </a:p>
          <a:p>
            <a:pPr>
              <a:lnSpc>
                <a:spcPct val="80000"/>
              </a:lnSpc>
              <a:spcBef>
                <a:spcPts val="575"/>
              </a:spcBef>
              <a:spcAft>
                <a:spcPts val="0"/>
              </a:spcAft>
            </a:pPr>
            <a:endParaRPr lang="ru-RU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2400" dirty="0" smtClean="0">
                <a:latin typeface="+mn-lt"/>
                <a:ea typeface="Times New Roman" panose="02020603050405020304" pitchFamily="18" charset="0"/>
              </a:rPr>
              <a:t>Использование в качестве заместителей разнообразные геометрические фигуры. Замена осуществляется на основе цвета и соотношения величин героев.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ru-RU" sz="2400" dirty="0" smtClean="0">
              <a:latin typeface="+mn-lt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2400" dirty="0" smtClean="0">
                <a:latin typeface="+mn-lt"/>
                <a:ea typeface="Times New Roman" panose="02020603050405020304" pitchFamily="18" charset="0"/>
              </a:rPr>
              <a:t>Например, </a:t>
            </a:r>
            <a:r>
              <a:rPr lang="ru-RU" sz="2400" dirty="0">
                <a:latin typeface="+mn-lt"/>
                <a:ea typeface="Times New Roman" panose="02020603050405020304" pitchFamily="18" charset="0"/>
              </a:rPr>
              <a:t>в </a:t>
            </a:r>
            <a:r>
              <a:rPr lang="ru-RU" sz="2400" u="sng" dirty="0">
                <a:latin typeface="+mn-lt"/>
                <a:ea typeface="Times New Roman" panose="02020603050405020304" pitchFamily="18" charset="0"/>
              </a:rPr>
              <a:t>сказке «Три медведя»-</a:t>
            </a:r>
            <a:r>
              <a:rPr lang="ru-RU" sz="2400" dirty="0">
                <a:latin typeface="+mn-lt"/>
                <a:ea typeface="Times New Roman" panose="02020603050405020304" pitchFamily="18" charset="0"/>
              </a:rPr>
              <a:t>три коричневых прямоугольника разной высоты и длины, соответствуют размеру и цвету персонажей</a:t>
            </a:r>
            <a:r>
              <a:rPr lang="ru-RU" sz="2400" dirty="0" smtClean="0">
                <a:latin typeface="+mn-lt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ru-RU" sz="2400" dirty="0" smtClean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2400" u="sng" dirty="0">
                <a:latin typeface="+mn-lt"/>
              </a:rPr>
              <a:t>Сказка «Репка» </a:t>
            </a:r>
            <a:r>
              <a:rPr lang="ru-RU" sz="2400" dirty="0">
                <a:latin typeface="+mn-lt"/>
              </a:rPr>
              <a:t>- полоски одинакового цвета, но разной величины (от самой высокой до самой низкой), репка – жёлтый кружок. </a:t>
            </a:r>
            <a:endParaRPr lang="ru-RU" sz="2400" dirty="0" smtClean="0">
              <a:latin typeface="+mn-lt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ru-RU" sz="2400" dirty="0" smtClean="0">
              <a:latin typeface="+mn-lt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ru-RU" sz="2400" dirty="0">
              <a:effectLst/>
              <a:latin typeface="+mn-lt"/>
            </a:endParaRPr>
          </a:p>
          <a:p>
            <a:pPr marL="342900" indent="-342900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24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417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" r="1298"/>
          <a:stretch/>
        </p:blipFill>
        <p:spPr>
          <a:xfrm>
            <a:off x="827584" y="260648"/>
            <a:ext cx="6696744" cy="468052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7641329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|1.7|1.5|1.6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3.2|1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8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8|2.4|4.7|2.8|2|4.5"/>
</p:tagLst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482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Методы и приёмы, используемые для развития  творческого воображения.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Фантазируйте вместе и верьте в чудеса!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WIN10</cp:lastModifiedBy>
  <cp:revision>44</cp:revision>
  <dcterms:created xsi:type="dcterms:W3CDTF">2013-07-29T17:42:42Z</dcterms:created>
  <dcterms:modified xsi:type="dcterms:W3CDTF">2019-11-21T10:48:56Z</dcterms:modified>
</cp:coreProperties>
</file>