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catherineasquithgallery.com/uploads/posts/2021-03/1614574692_21-p-stikeri-na-belom-fone-22.png"/>
          <p:cNvPicPr/>
          <p:nvPr/>
        </p:nvPicPr>
        <p:blipFill>
          <a:blip r:embed="rId3" cstate="print"/>
          <a:srcRect l="8940" r="9191" b="12340"/>
          <a:stretch>
            <a:fillRect/>
          </a:stretch>
        </p:blipFill>
        <p:spPr bwMode="auto">
          <a:xfrm rot="21022041">
            <a:off x="910508" y="-33016"/>
            <a:ext cx="5708387" cy="504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catherineasquithgallery.com/uploads/posts/2021-03/1614574692_21-p-stikeri-na-belom-fone-22.png"/>
          <p:cNvPicPr/>
          <p:nvPr/>
        </p:nvPicPr>
        <p:blipFill>
          <a:blip r:embed="rId3" cstate="print"/>
          <a:srcRect l="8940" r="9191" b="12340"/>
          <a:stretch>
            <a:fillRect/>
          </a:stretch>
        </p:blipFill>
        <p:spPr bwMode="auto">
          <a:xfrm rot="493496">
            <a:off x="4493548" y="2721419"/>
            <a:ext cx="4382201" cy="406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 rot="522993">
            <a:off x="4603991" y="4256279"/>
            <a:ext cx="3499884" cy="1631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rgbClr val="0000FF"/>
                </a:solidFill>
                <a:latin typeface="Segoe Script" pitchFamily="66" charset="0"/>
              </a:rPr>
              <a:t>Автор:</a:t>
            </a:r>
            <a:endParaRPr lang="ru-RU" b="1" dirty="0" smtClean="0">
              <a:solidFill>
                <a:srgbClr val="0000FF"/>
              </a:solidFill>
              <a:latin typeface="Segoe Script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itchFamily="66" charset="0"/>
                <a:ea typeface="+mn-ea"/>
                <a:cs typeface="+mn-cs"/>
              </a:rPr>
              <a:t>Безрукавая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itchFamily="66" charset="0"/>
                <a:ea typeface="+mn-ea"/>
                <a:cs typeface="+mn-cs"/>
              </a:rPr>
              <a:t>Анна Игоревна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baseline="0" dirty="0" smtClean="0">
                <a:solidFill>
                  <a:srgbClr val="0000FF"/>
                </a:solidFill>
                <a:latin typeface="Segoe Script" pitchFamily="66" charset="0"/>
              </a:rPr>
              <a:t>учитель-логопед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itchFamily="66" charset="0"/>
                <a:ea typeface="+mn-ea"/>
                <a:cs typeface="+mn-cs"/>
              </a:rPr>
              <a:t>МБДОУ №12 «Октябренок»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egoe Script" pitchFamily="66" charset="0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109706">
            <a:off x="1020903" y="1752580"/>
            <a:ext cx="4673304" cy="16317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Segoe Script" pitchFamily="66" charset="0"/>
              </a:rPr>
              <a:t>Особенности социализации дошкольников с нарушениями речи.</a:t>
            </a:r>
            <a:endParaRPr lang="ru-RU" sz="2800" b="1" dirty="0">
              <a:solidFill>
                <a:srgbClr val="0000FF"/>
              </a:solidFill>
              <a:latin typeface="Segoe Script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d.compedu.ru/html/2018/06/19/i_5b28a7fb19e31/php1HmCs0_afrika-1_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42976" y="428604"/>
            <a:ext cx="73260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Какая из этих зверушек лишняя?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Script" pitchFamily="66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 l="10432" t="17578" r="46742" b="23828"/>
          <a:stretch>
            <a:fillRect/>
          </a:stretch>
        </p:blipFill>
        <p:spPr bwMode="auto">
          <a:xfrm>
            <a:off x="1428728" y="1142984"/>
            <a:ext cx="2600343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9" name="AutoShape 5" descr="https://mobimg.b-cdn.net/v3/fetch/92/92c0df235f4bcd1679e4c29edd565cb1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/>
          <a:srcRect l="14861" t="15820" r="33528" b="19726"/>
          <a:stretch>
            <a:fillRect/>
          </a:stretch>
        </p:blipFill>
        <p:spPr bwMode="auto">
          <a:xfrm>
            <a:off x="4214810" y="1500174"/>
            <a:ext cx="3214709" cy="2257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2" name="AutoShape 8" descr="https://i.pinimg.com/originals/f2/1d/ec/f21dec8f8952361c35fd1396b7adff6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/>
          <a:srcRect l="14861" t="19726" r="33528" b="25586"/>
          <a:stretch>
            <a:fillRect/>
          </a:stretch>
        </p:blipFill>
        <p:spPr bwMode="auto">
          <a:xfrm>
            <a:off x="4786314" y="3929066"/>
            <a:ext cx="371731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5" name="AutoShape 11" descr="https://get.wallhere.com/photo/2813x1910-px-animals-crocodiles-reptile-water-109076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7"/>
          <a:srcRect l="15374" t="15625" r="32430" b="19921"/>
          <a:stretch>
            <a:fillRect/>
          </a:stretch>
        </p:blipFill>
        <p:spPr bwMode="auto">
          <a:xfrm>
            <a:off x="857224" y="3500438"/>
            <a:ext cx="339564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d.compedu.ru/html/2018/06/19/i_5b28a7fb19e31/php1HmCs0_afrika-1_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42976" y="428604"/>
            <a:ext cx="42995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А здесь что лишнее?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Script" pitchFamily="66" charset="0"/>
            </a:endParaRPr>
          </a:p>
        </p:txBody>
      </p:sp>
      <p:sp>
        <p:nvSpPr>
          <p:cNvPr id="23554" name="AutoShape 2" descr="https://www.polsov.com/upload/014/u1405/0/c/75391f4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 l="13726" t="12695" r="36310" b="16992"/>
          <a:stretch>
            <a:fillRect/>
          </a:stretch>
        </p:blipFill>
        <p:spPr bwMode="auto">
          <a:xfrm>
            <a:off x="900527" y="1031542"/>
            <a:ext cx="3357586" cy="2656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5"/>
          <a:srcRect l="10468" t="13867" r="32430" b="19726"/>
          <a:stretch>
            <a:fillRect/>
          </a:stretch>
        </p:blipFill>
        <p:spPr bwMode="auto">
          <a:xfrm>
            <a:off x="4643438" y="857232"/>
            <a:ext cx="404255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6"/>
          <a:srcRect l="10432" t="14648" r="33016" b="25781"/>
          <a:stretch>
            <a:fillRect/>
          </a:stretch>
        </p:blipFill>
        <p:spPr bwMode="auto">
          <a:xfrm>
            <a:off x="785786" y="3929066"/>
            <a:ext cx="4143404" cy="2453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7"/>
          <a:srcRect l="11017" t="14648" r="44510" b="19922"/>
          <a:stretch>
            <a:fillRect/>
          </a:stretch>
        </p:blipFill>
        <p:spPr bwMode="auto">
          <a:xfrm>
            <a:off x="5072066" y="3606272"/>
            <a:ext cx="3500462" cy="289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 l="20315" t="27344" r="57174" b="45312"/>
          <a:stretch>
            <a:fillRect/>
          </a:stretch>
        </p:blipFill>
        <p:spPr bwMode="auto">
          <a:xfrm>
            <a:off x="1500166" y="1214422"/>
            <a:ext cx="3240000" cy="221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43924" t="27344" r="33565" b="44336"/>
          <a:stretch>
            <a:fillRect/>
          </a:stretch>
        </p:blipFill>
        <p:spPr bwMode="auto">
          <a:xfrm>
            <a:off x="1357290" y="3857628"/>
            <a:ext cx="3240000" cy="2291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0315" t="56641" r="57174" b="14062"/>
          <a:stretch>
            <a:fillRect/>
          </a:stretch>
        </p:blipFill>
        <p:spPr bwMode="auto">
          <a:xfrm>
            <a:off x="4857752" y="1214422"/>
            <a:ext cx="3240000" cy="2370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75" t="56641" r="33565" b="14062"/>
          <a:stretch>
            <a:fillRect/>
          </a:stretch>
        </p:blipFill>
        <p:spPr bwMode="auto">
          <a:xfrm>
            <a:off x="5000628" y="3929066"/>
            <a:ext cx="3240000" cy="231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2976" y="428604"/>
            <a:ext cx="50065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Какой водоём лишний?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Script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2143116"/>
            <a:ext cx="768030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Логопедический</a:t>
            </a:r>
          </a:p>
          <a:p>
            <a:pPr algn="ctr"/>
            <a:r>
              <a:rPr lang="ru-RU" sz="66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квиз</a:t>
            </a:r>
            <a:endParaRPr lang="ru-RU" sz="66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Script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catherineasquithgallery.com/uploads/posts/2021-03/1614574692_21-p-stikeri-na-belom-fone-22.png"/>
          <p:cNvPicPr/>
          <p:nvPr/>
        </p:nvPicPr>
        <p:blipFill>
          <a:blip r:embed="rId2" cstate="print"/>
          <a:srcRect l="8940" r="9191" b="12340"/>
          <a:stretch>
            <a:fillRect/>
          </a:stretch>
        </p:blipFill>
        <p:spPr bwMode="auto">
          <a:xfrm>
            <a:off x="857224" y="0"/>
            <a:ext cx="8026795" cy="655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42910" y="2285992"/>
            <a:ext cx="728667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Помочь ребенку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максимально реализовать потенциальные  возможности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скорректировать имеющиеся недостатки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можно только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в процессе 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интенсивной,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систематической и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коррекционно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 -развивающей работы.</a:t>
            </a:r>
            <a:endParaRPr kumimoji="0" lang="ru-RU" sz="32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catherineasquithgallery.com/uploads/posts/2021-03/1614574692_21-p-stikeri-na-belom-fone-22.png"/>
          <p:cNvPicPr/>
          <p:nvPr/>
        </p:nvPicPr>
        <p:blipFill>
          <a:blip r:embed="rId3" cstate="print"/>
          <a:srcRect l="8940" r="9191" b="12340"/>
          <a:stretch>
            <a:fillRect/>
          </a:stretch>
        </p:blipFill>
        <p:spPr bwMode="auto">
          <a:xfrm rot="21022041">
            <a:off x="1524973" y="656307"/>
            <a:ext cx="5708387" cy="504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 rot="20822311">
            <a:off x="1644730" y="2670093"/>
            <a:ext cx="4908715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Спасибо </a:t>
            </a:r>
          </a:p>
          <a:p>
            <a:pPr algn="ctr"/>
            <a:r>
              <a:rPr lang="ru-RU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за внимание</a:t>
            </a:r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Script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aiaconnect.files.wordpress.com/2019/05/multilingual_brai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1785926"/>
            <a:ext cx="5771240" cy="387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85918" y="571480"/>
            <a:ext cx="607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egoe Script" pitchFamily="66" charset="0"/>
              </a:rPr>
              <a:t>Речь одно из важнейших приобретений в жизни человека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catherineasquithgallery.com/uploads/posts/2021-03/1614574692_21-p-stikeri-na-belom-fone-22.png"/>
          <p:cNvPicPr/>
          <p:nvPr/>
        </p:nvPicPr>
        <p:blipFill>
          <a:blip r:embed="rId3" cstate="print"/>
          <a:srcRect l="8940" r="9191" b="12340"/>
          <a:stretch>
            <a:fillRect/>
          </a:stretch>
        </p:blipFill>
        <p:spPr bwMode="auto">
          <a:xfrm rot="21022041">
            <a:off x="910508" y="-33016"/>
            <a:ext cx="5708387" cy="504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catherineasquithgallery.com/uploads/posts/2021-03/1614574692_21-p-stikeri-na-belom-fone-22.png"/>
          <p:cNvPicPr/>
          <p:nvPr/>
        </p:nvPicPr>
        <p:blipFill>
          <a:blip r:embed="rId3" cstate="print"/>
          <a:srcRect l="8940" r="9191" b="12340"/>
          <a:stretch>
            <a:fillRect/>
          </a:stretch>
        </p:blipFill>
        <p:spPr bwMode="auto">
          <a:xfrm rot="493496">
            <a:off x="4840251" y="2500172"/>
            <a:ext cx="4382201" cy="406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109706">
            <a:off x="1020903" y="1752580"/>
            <a:ext cx="4673304" cy="163171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Segoe Script" pitchFamily="66" charset="0"/>
              </a:rPr>
              <a:t>У детей с речевыми нарушениями могут возникнуть сложности с коммуникацией и отношениями со своими сверстниками.</a:t>
            </a:r>
            <a:endParaRPr lang="ru-RU" sz="2400" b="1" dirty="0">
              <a:solidFill>
                <a:schemeClr val="tx1"/>
              </a:solidFill>
              <a:latin typeface="Segoe Script" pitchFamily="66" charset="0"/>
            </a:endParaRPr>
          </a:p>
        </p:txBody>
      </p:sp>
      <p:pic>
        <p:nvPicPr>
          <p:cNvPr id="1026" name="Picture 2" descr="https://avatars.mds.yandex.net/i?id=a5597d167e7080dbc93c71e37e37c461-5895977-images-thumbs&amp;ref=rim&amp;n=33&amp;w=207&amp;h=1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83851">
            <a:off x="5305955" y="3595914"/>
            <a:ext cx="3005815" cy="2178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4282" y="2143116"/>
            <a:ext cx="3286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Segoe Script" pitchFamily="66" charset="0"/>
              </a:rPr>
              <a:t>ребенок чувствует себя полноценной частью социума </a:t>
            </a:r>
            <a:endParaRPr lang="ru-RU" sz="2000" b="1" dirty="0">
              <a:latin typeface="Segoe Script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64291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Segoe Script" pitchFamily="66" charset="0"/>
              </a:rPr>
              <a:t>Благодаря социализации</a:t>
            </a:r>
            <a:endParaRPr lang="ru-RU" sz="2000" b="1" dirty="0">
              <a:latin typeface="Segoe Script" pitchFamily="66" charset="0"/>
            </a:endParaRPr>
          </a:p>
        </p:txBody>
      </p:sp>
      <p:pic>
        <p:nvPicPr>
          <p:cNvPr id="16386" name="Picture 2" descr="https://papik.pro/uploads/posts/2021-12/1640457623_58-papik-pro-p-strelka-risunok-krasivo-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714612" y="642918"/>
            <a:ext cx="1800000" cy="2288250"/>
          </a:xfrm>
          <a:prstGeom prst="rect">
            <a:avLst/>
          </a:prstGeom>
          <a:noFill/>
        </p:spPr>
      </p:pic>
      <p:pic>
        <p:nvPicPr>
          <p:cNvPr id="6" name="Picture 2" descr="https://papik.pro/uploads/posts/2021-12/1640457623_58-papik-pro-p-strelka-risunok-krasivo-6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963288">
            <a:off x="3350832" y="1041815"/>
            <a:ext cx="2529599" cy="32157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71736" y="4000504"/>
            <a:ext cx="3802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Segoe Script" pitchFamily="66" charset="0"/>
              </a:rPr>
              <a:t>личность ребенка </a:t>
            </a:r>
          </a:p>
          <a:p>
            <a:pPr algn="ctr"/>
            <a:r>
              <a:rPr lang="ru-RU" sz="2000" b="1" dirty="0" smtClean="0">
                <a:latin typeface="Segoe Script" pitchFamily="66" charset="0"/>
              </a:rPr>
              <a:t>развивается комплексно</a:t>
            </a:r>
            <a:endParaRPr lang="ru-RU" sz="2000" b="1" dirty="0">
              <a:latin typeface="Segoe Script" pitchFamily="66" charset="0"/>
            </a:endParaRPr>
          </a:p>
        </p:txBody>
      </p:sp>
      <p:pic>
        <p:nvPicPr>
          <p:cNvPr id="8" name="Picture 2" descr="https://papik.pro/uploads/posts/2021-12/1640457623_58-papik-pro-p-strelka-risunok-krasivo-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56"/>
            <a:ext cx="1800000" cy="22882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14976" y="2143116"/>
            <a:ext cx="3429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Segoe Script" pitchFamily="66" charset="0"/>
              </a:rPr>
              <a:t>ребенок способен адаптироваться к окружающим его условиям</a:t>
            </a:r>
            <a:endParaRPr lang="ru-RU" sz="2000" b="1" dirty="0">
              <a:latin typeface="Segoe Script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https://cdn.culture.ru/images/c151d089-dc15-5c34-b2f8-9632a5bee2c0"/>
          <p:cNvPicPr>
            <a:picLocks noChangeAspect="1" noChangeArrowheads="1"/>
          </p:cNvPicPr>
          <p:nvPr/>
        </p:nvPicPr>
        <p:blipFill>
          <a:blip r:embed="rId2"/>
          <a:srcRect l="6052" r="3168"/>
          <a:stretch>
            <a:fillRect/>
          </a:stretch>
        </p:blipFill>
        <p:spPr bwMode="auto">
          <a:xfrm>
            <a:off x="0" y="23788"/>
            <a:ext cx="9144000" cy="6834212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85918" y="2500306"/>
            <a:ext cx="53578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В современном социально-культурном пространстве ребенку, чтобы легко адаптироваться к окружающей действительности,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 важно владеть коммуникативными навыками.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42910" y="428604"/>
            <a:ext cx="79079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Segoe Script" pitchFamily="66" charset="0"/>
              </a:rPr>
              <a:t>Для детей с речевыми нарушениями </a:t>
            </a:r>
          </a:p>
          <a:p>
            <a:pPr algn="ctr"/>
            <a:r>
              <a:rPr lang="ru-RU" sz="2800" b="1" dirty="0" smtClean="0">
                <a:latin typeface="Segoe Script" pitchFamily="66" charset="0"/>
              </a:rPr>
              <a:t>характерно:</a:t>
            </a:r>
            <a:endParaRPr lang="ru-RU" sz="2800" b="1" dirty="0">
              <a:latin typeface="Segoe Script" pitchFamily="66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00034" y="1643050"/>
            <a:ext cx="842968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недостаток или полное отсутствие инициативы в общении;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более пассивная роль в общении и поведении;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про</a:t>
            </a:r>
            <a:r>
              <a:rPr lang="ru-RU" sz="2400" dirty="0" err="1" smtClean="0"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лем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бы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 со сглаживанием конфликтных ситуаций;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Script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Script" pitchFamily="66" charset="0"/>
                <a:ea typeface="Times New Roman" pitchFamily="18" charset="0"/>
                <a:cs typeface="Times New Roman" pitchFamily="18" charset="0"/>
              </a:rPr>
              <a:t>отсутствие речевых способов выражения своих мыслей и внутреннего состояния</a:t>
            </a:r>
            <a:r>
              <a:rPr lang="ru-RU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4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1538" y="285728"/>
            <a:ext cx="7786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Segoe Script" pitchFamily="66" charset="0"/>
              </a:rPr>
              <a:t>Работа по социализации ведется в следующих направлениях:</a:t>
            </a:r>
            <a:endParaRPr lang="ru-RU" sz="2800" dirty="0">
              <a:latin typeface="Segoe Script" pitchFamily="66" charset="0"/>
            </a:endParaRPr>
          </a:p>
        </p:txBody>
      </p:sp>
      <p:pic>
        <p:nvPicPr>
          <p:cNvPr id="6" name="Picture 2" descr="https://papik.pro/uploads/posts/2021-12/1640457623_58-papik-pro-p-strelka-risunok-krasivo-6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0463">
            <a:off x="3279860" y="1042055"/>
            <a:ext cx="2531116" cy="3217681"/>
          </a:xfrm>
          <a:prstGeom prst="rect">
            <a:avLst/>
          </a:prstGeom>
          <a:noFill/>
        </p:spPr>
      </p:pic>
      <p:pic>
        <p:nvPicPr>
          <p:cNvPr id="7" name="Picture 2" descr="https://papik.pro/uploads/posts/2021-12/1640457623_58-papik-pro-p-strelka-risunok-krasivo-6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43399">
            <a:off x="4963504" y="712960"/>
            <a:ext cx="3145969" cy="3999313"/>
          </a:xfrm>
          <a:prstGeom prst="rect">
            <a:avLst/>
          </a:prstGeom>
          <a:noFill/>
        </p:spPr>
      </p:pic>
      <p:pic>
        <p:nvPicPr>
          <p:cNvPr id="8" name="Picture 2" descr="https://papik.pro/uploads/posts/2021-12/1640457623_58-papik-pro-p-strelka-risunok-krasivo-6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02749">
            <a:off x="493540" y="975250"/>
            <a:ext cx="3287862" cy="417969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263970">
            <a:off x="0" y="4714884"/>
            <a:ext cx="3643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Segoe Script" pitchFamily="66" charset="0"/>
              </a:rPr>
              <a:t>Сотрудничество </a:t>
            </a:r>
          </a:p>
          <a:p>
            <a:pPr algn="ctr"/>
            <a:r>
              <a:rPr lang="ru-RU" sz="2400" dirty="0" smtClean="0">
                <a:latin typeface="Segoe Script" pitchFamily="66" charset="0"/>
              </a:rPr>
              <a:t>с семьёй.</a:t>
            </a:r>
            <a:endParaRPr lang="ru-RU" sz="2400" dirty="0">
              <a:latin typeface="Segoe Script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4612" y="3857628"/>
            <a:ext cx="3643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Segoe Script" pitchFamily="66" charset="0"/>
              </a:rPr>
              <a:t>Логопедические занятия.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156548">
            <a:off x="5489518" y="3992642"/>
            <a:ext cx="3643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Segoe Script" pitchFamily="66" charset="0"/>
              </a:rPr>
              <a:t>Расширение круга общения.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00100" y="5000636"/>
            <a:ext cx="7724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Segoe Script" pitchFamily="66" charset="0"/>
              </a:rPr>
              <a:t>Игра – это своеобразная школа социальных отношений, где моделируются различные формы поведения.</a:t>
            </a:r>
            <a:endParaRPr lang="ru-RU" sz="2400" dirty="0">
              <a:latin typeface="Segoe Script" pitchFamily="66" charset="0"/>
            </a:endParaRPr>
          </a:p>
        </p:txBody>
      </p:sp>
      <p:pic>
        <p:nvPicPr>
          <p:cNvPr id="20484" name="Picture 4" descr="https://darfix.ru/wp-content/uploads/6/c/c/6cc854b159a9567cfe9d559d62f0e1f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97648">
            <a:off x="3750788" y="2182018"/>
            <a:ext cx="4320000" cy="267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https://img.kanal-o.ru/img/2017-11-06/fmt_94_24_shutterstock_50844475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50052">
            <a:off x="766823" y="395418"/>
            <a:ext cx="4445031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d.compedu.ru/html/2018/06/19/i_5b28a7fb19e31/php1HmCs0_afrika-1_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2143116"/>
            <a:ext cx="768030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Логопедический</a:t>
            </a:r>
          </a:p>
          <a:p>
            <a:pPr algn="ctr"/>
            <a:r>
              <a:rPr lang="ru-RU" sz="6600" b="1" dirty="0" err="1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квиз</a:t>
            </a:r>
            <a:endParaRPr lang="ru-RU" sz="6600" b="1" cap="none" spc="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Script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200</Words>
  <PresentationFormat>Экран (4:3)</PresentationFormat>
  <Paragraphs>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Аня</cp:lastModifiedBy>
  <cp:revision>24</cp:revision>
  <dcterms:created xsi:type="dcterms:W3CDTF">2022-12-01T17:22:47Z</dcterms:created>
  <dcterms:modified xsi:type="dcterms:W3CDTF">2023-02-08T10:37:12Z</dcterms:modified>
</cp:coreProperties>
</file>